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1" r:id="rId4"/>
    <p:sldId id="266" r:id="rId5"/>
    <p:sldId id="265" r:id="rId6"/>
    <p:sldId id="264" r:id="rId7"/>
    <p:sldId id="259" r:id="rId8"/>
    <p:sldId id="262" r:id="rId9"/>
    <p:sldId id="263" r:id="rId10"/>
    <p:sldId id="258" r:id="rId1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FF00FF"/>
    <a:srgbClr val="AA12AE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D3FA4B-CB15-431E-9E2F-189D5833C9E7}" type="datetimeFigureOut">
              <a:rPr lang="es-ES" smtClean="0"/>
              <a:t>14/05/2010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E9857A-EB2D-495D-AC18-180359555A8D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D43B-F980-450B-AF88-CFD0A1168FC3}" type="datetimeFigureOut">
              <a:rPr lang="es-ES" smtClean="0"/>
              <a:pPr/>
              <a:t>14/05/2010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D43B-F980-450B-AF88-CFD0A1168FC3}" type="datetimeFigureOut">
              <a:rPr lang="es-ES" smtClean="0"/>
              <a:pPr/>
              <a:t>14/05/2010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D43B-F980-450B-AF88-CFD0A1168FC3}" type="datetimeFigureOut">
              <a:rPr lang="es-ES" smtClean="0"/>
              <a:pPr/>
              <a:t>14/05/2010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D43B-F980-450B-AF88-CFD0A1168FC3}" type="datetimeFigureOut">
              <a:rPr lang="es-ES" smtClean="0"/>
              <a:pPr/>
              <a:t>14/05/2010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D43B-F980-450B-AF88-CFD0A1168FC3}" type="datetimeFigureOut">
              <a:rPr lang="es-ES" smtClean="0"/>
              <a:pPr/>
              <a:t>14/05/2010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D43B-F980-450B-AF88-CFD0A1168FC3}" type="datetimeFigureOut">
              <a:rPr lang="es-ES" smtClean="0"/>
              <a:pPr/>
              <a:t>14/05/2010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D43B-F980-450B-AF88-CFD0A1168FC3}" type="datetimeFigureOut">
              <a:rPr lang="es-ES" smtClean="0"/>
              <a:pPr/>
              <a:t>14/05/2010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D43B-F980-450B-AF88-CFD0A1168FC3}" type="datetimeFigureOut">
              <a:rPr lang="es-ES" smtClean="0"/>
              <a:pPr/>
              <a:t>14/05/2010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D43B-F980-450B-AF88-CFD0A1168FC3}" type="datetimeFigureOut">
              <a:rPr lang="es-ES" smtClean="0"/>
              <a:pPr/>
              <a:t>14/05/2010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D43B-F980-450B-AF88-CFD0A1168FC3}" type="datetimeFigureOut">
              <a:rPr lang="es-ES" smtClean="0"/>
              <a:pPr/>
              <a:t>14/05/2010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D43B-F980-450B-AF88-CFD0A1168FC3}" type="datetimeFigureOut">
              <a:rPr lang="es-ES" smtClean="0"/>
              <a:pPr/>
              <a:t>14/05/2010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DD43B-F980-450B-AF88-CFD0A1168FC3}" type="datetimeFigureOut">
              <a:rPr lang="es-ES" smtClean="0"/>
              <a:pPr/>
              <a:t>14/05/2010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 rot="233333">
            <a:off x="4828128" y="580360"/>
            <a:ext cx="3770584" cy="923330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roadway" pitchFamily="82" charset="0"/>
              </a:rPr>
              <a:t>ALCANOS</a:t>
            </a:r>
            <a:r>
              <a:rPr lang="es-E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</a:t>
            </a:r>
            <a:endParaRPr lang="es-E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85720" y="5072074"/>
            <a:ext cx="38576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JUANITA RAMOS LONDOÑO</a:t>
            </a:r>
          </a:p>
          <a:p>
            <a:r>
              <a:rPr lang="es-ES" sz="2400" b="1" dirty="0" smtClean="0"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MARIA DEL MAR ORJUELA </a:t>
            </a:r>
          </a:p>
          <a:p>
            <a:r>
              <a:rPr lang="es-ES" sz="2400" b="1" dirty="0" smtClean="0"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MARIA CATALINA SALAS </a:t>
            </a:r>
          </a:p>
          <a:p>
            <a:r>
              <a:rPr lang="es-ES" sz="2400" b="1" dirty="0" smtClean="0"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GRADO :11ª </a:t>
            </a:r>
            <a:endParaRPr lang="es-ES" sz="2400" b="1" dirty="0">
              <a:solidFill>
                <a:srgbClr val="7030A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pPr algn="l"/>
            <a:r>
              <a:rPr lang="es-ES" dirty="0" smtClean="0">
                <a:solidFill>
                  <a:schemeClr val="bg1"/>
                </a:solidFill>
              </a:rPr>
              <a:t>En hongos y plantas…..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4786322"/>
            <a:ext cx="9001156" cy="2071678"/>
          </a:xfrm>
        </p:spPr>
        <p:txBody>
          <a:bodyPr>
            <a:normAutofit fontScale="62500" lnSpcReduction="20000"/>
          </a:bodyPr>
          <a:lstStyle/>
          <a:p>
            <a:r>
              <a:rPr lang="es-ES" dirty="0" smtClean="0">
                <a:solidFill>
                  <a:schemeClr val="bg1"/>
                </a:solidFill>
              </a:rPr>
              <a:t>Los alcanos también juegan un rol, si bien es cierto menor, en la biología de los tres grupos de organismos eucariotas: hongos, plantas y animales. Algunas levaduras especializadas, como </a:t>
            </a:r>
            <a:r>
              <a:rPr lang="es-ES" i="1" dirty="0" smtClean="0">
                <a:solidFill>
                  <a:schemeClr val="bg1"/>
                </a:solidFill>
              </a:rPr>
              <a:t>Candida tropicale</a:t>
            </a:r>
            <a:r>
              <a:rPr lang="es-ES" dirty="0" smtClean="0">
                <a:solidFill>
                  <a:schemeClr val="bg1"/>
                </a:solidFill>
              </a:rPr>
              <a:t>, </a:t>
            </a:r>
            <a:r>
              <a:rPr lang="es-ES" i="1" dirty="0" smtClean="0">
                <a:solidFill>
                  <a:schemeClr val="bg1"/>
                </a:solidFill>
              </a:rPr>
              <a:t>Pichia</a:t>
            </a:r>
            <a:r>
              <a:rPr lang="es-ES" dirty="0" smtClean="0">
                <a:solidFill>
                  <a:schemeClr val="bg1"/>
                </a:solidFill>
              </a:rPr>
              <a:t> sp., </a:t>
            </a:r>
            <a:r>
              <a:rPr lang="es-ES" i="1" dirty="0" smtClean="0">
                <a:solidFill>
                  <a:schemeClr val="bg1"/>
                </a:solidFill>
              </a:rPr>
              <a:t>Rhodotorula</a:t>
            </a:r>
            <a:r>
              <a:rPr lang="es-ES" dirty="0" smtClean="0">
                <a:solidFill>
                  <a:schemeClr val="bg1"/>
                </a:solidFill>
              </a:rPr>
              <a:t> sp., pueden usar alcanos como una fuente de carbono o </a:t>
            </a:r>
            <a:r>
              <a:rPr lang="es-ES" dirty="0" smtClean="0">
                <a:solidFill>
                  <a:schemeClr val="bg1"/>
                </a:solidFill>
              </a:rPr>
              <a:t>energía</a:t>
            </a:r>
          </a:p>
          <a:p>
            <a:r>
              <a:rPr lang="es-ES" dirty="0" smtClean="0">
                <a:solidFill>
                  <a:schemeClr val="bg1"/>
                </a:solidFill>
              </a:rPr>
              <a:t>En las plantas, se encuentran alcanos sólidos de cadena larga; forman una capa firme de cera, la cutícula, sobre las áreas de las plantas expuestas al aire</a:t>
            </a:r>
            <a:endParaRPr lang="es-E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perspectiveLeft"/>
              <a:lightRig rig="threePt" dir="t"/>
            </a:scene3d>
          </a:bodyPr>
          <a:lstStyle/>
          <a:p>
            <a:r>
              <a:rPr lang="es-ES" b="1" dirty="0" smtClean="0"/>
              <a:t>Son hidrocarburos que tienen átomos de carbono e hidrogeno. </a:t>
            </a:r>
            <a:r>
              <a:rPr lang="es-ES" b="1" dirty="0" smtClean="0"/>
              <a:t>La fórmula general para alcanos alifáticos (de cadena lineal) es C</a:t>
            </a:r>
            <a:r>
              <a:rPr lang="es-ES" b="1" baseline="-25000" dirty="0" smtClean="0"/>
              <a:t>n</a:t>
            </a:r>
            <a:r>
              <a:rPr lang="es-ES" b="1" dirty="0" smtClean="0"/>
              <a:t>H</a:t>
            </a:r>
            <a:r>
              <a:rPr lang="es-ES" b="1" baseline="-25000" dirty="0" smtClean="0"/>
              <a:t>2n+2</a:t>
            </a:r>
            <a:r>
              <a:rPr lang="es-ES" b="1" dirty="0" smtClean="0"/>
              <a:t>, y para </a:t>
            </a:r>
            <a:r>
              <a:rPr lang="es-ES" b="1" dirty="0" smtClean="0"/>
              <a:t>ciclo alcanos </a:t>
            </a:r>
            <a:r>
              <a:rPr lang="es-ES" b="1" dirty="0" smtClean="0"/>
              <a:t>es C</a:t>
            </a:r>
            <a:r>
              <a:rPr lang="es-ES" b="1" baseline="-25000" dirty="0" smtClean="0"/>
              <a:t>n</a:t>
            </a:r>
            <a:r>
              <a:rPr lang="es-ES" b="1" dirty="0" smtClean="0"/>
              <a:t>H</a:t>
            </a:r>
            <a:r>
              <a:rPr lang="es-ES" b="1" baseline="-25000" dirty="0" smtClean="0"/>
              <a:t>2n</a:t>
            </a:r>
            <a:r>
              <a:rPr lang="es-ES" b="1" dirty="0" smtClean="0"/>
              <a:t>.</a:t>
            </a:r>
            <a:endParaRPr lang="es-ES" b="1" dirty="0"/>
          </a:p>
        </p:txBody>
      </p:sp>
      <p:sp>
        <p:nvSpPr>
          <p:cNvPr id="4" name="3 Rectángulo"/>
          <p:cNvSpPr/>
          <p:nvPr/>
        </p:nvSpPr>
        <p:spPr>
          <a:xfrm>
            <a:off x="357158" y="357166"/>
            <a:ext cx="65462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s-ES" sz="5400" b="1" cap="all" spc="0" dirty="0" smtClean="0">
                <a:ln/>
                <a:solidFill>
                  <a:schemeClr val="accent1"/>
                </a:solidFill>
                <a:effectLst>
                  <a:glow rad="101600">
                    <a:srgbClr val="92D050">
                      <a:alpha val="60000"/>
                    </a:srgb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¿Que es un alcano</a:t>
            </a:r>
            <a:r>
              <a:rPr lang="es-E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?</a:t>
            </a:r>
            <a:endParaRPr lang="es-E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freewebs.com/rocketpoweronline/Otto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71744"/>
            <a:ext cx="3880616" cy="4286256"/>
          </a:xfrm>
          <a:prstGeom prst="rect">
            <a:avLst/>
          </a:prstGeom>
          <a:noFill/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714744" y="1785926"/>
            <a:ext cx="5429256" cy="4429156"/>
          </a:xfrm>
        </p:spPr>
        <p:txBody>
          <a:bodyPr>
            <a:normAutofit fontScale="85000" lnSpcReduction="10000"/>
          </a:bodyPr>
          <a:lstStyle/>
          <a:p>
            <a:r>
              <a:rPr lang="es-ES" dirty="0" smtClean="0">
                <a:solidFill>
                  <a:schemeClr val="bg1"/>
                </a:solidFill>
              </a:rPr>
              <a:t>Todos los enlaces dentro de las moléculas de alcano son de tipo </a:t>
            </a:r>
            <a:r>
              <a:rPr lang="es-ES" dirty="0" smtClean="0">
                <a:solidFill>
                  <a:schemeClr val="bg1"/>
                </a:solidFill>
              </a:rPr>
              <a:t>simple, </a:t>
            </a:r>
            <a:r>
              <a:rPr lang="es-ES" dirty="0" smtClean="0">
                <a:solidFill>
                  <a:schemeClr val="bg1"/>
                </a:solidFill>
              </a:rPr>
              <a:t>es decir, covalentes por compartición de un par de electrones en un </a:t>
            </a:r>
            <a:r>
              <a:rPr lang="es-ES" dirty="0" smtClean="0">
                <a:solidFill>
                  <a:schemeClr val="bg1"/>
                </a:solidFill>
              </a:rPr>
              <a:t>orbitale</a:t>
            </a:r>
            <a:r>
              <a:rPr lang="es-ES" b="1" dirty="0" smtClean="0">
                <a:solidFill>
                  <a:schemeClr val="bg1"/>
                </a:solidFill>
              </a:rPr>
              <a:t>s</a:t>
            </a:r>
            <a:r>
              <a:rPr lang="es-ES" dirty="0" smtClean="0"/>
              <a:t>.</a:t>
            </a:r>
          </a:p>
          <a:p>
            <a:r>
              <a:rPr lang="es-ES" dirty="0" smtClean="0">
                <a:solidFill>
                  <a:schemeClr val="bg1"/>
                </a:solidFill>
              </a:rPr>
              <a:t>El alcano más sencillo es el metano con un solo átomo de </a:t>
            </a:r>
            <a:r>
              <a:rPr lang="es-ES" dirty="0" smtClean="0">
                <a:solidFill>
                  <a:schemeClr val="bg1"/>
                </a:solidFill>
              </a:rPr>
              <a:t>carbono.</a:t>
            </a:r>
          </a:p>
          <a:p>
            <a:r>
              <a:rPr lang="es-ES" dirty="0" smtClean="0">
                <a:solidFill>
                  <a:schemeClr val="bg1"/>
                </a:solidFill>
              </a:rPr>
              <a:t>Los alcanos tienen solubilidad baja en agua; sin embargo, a altas presiones y temperaturas bajas (tal como en el fondo de los océanos), </a:t>
            </a:r>
            <a:endParaRPr lang="es-ES" dirty="0" smtClean="0">
              <a:solidFill>
                <a:schemeClr val="bg1"/>
              </a:solidFill>
            </a:endParaRPr>
          </a:p>
          <a:p>
            <a:endParaRPr lang="es-ES" dirty="0"/>
          </a:p>
        </p:txBody>
      </p:sp>
      <p:sp>
        <p:nvSpPr>
          <p:cNvPr id="5" name="4 Rectángulo"/>
          <p:cNvSpPr/>
          <p:nvPr/>
        </p:nvSpPr>
        <p:spPr>
          <a:xfrm>
            <a:off x="214282" y="285728"/>
            <a:ext cx="7071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Jokerman" pitchFamily="82" charset="0"/>
              </a:rPr>
              <a:t>CARACTERISTICAS</a:t>
            </a:r>
            <a:r>
              <a:rPr lang="es-E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es-E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upload.wikimedia.org/wikipedia/commons/f/fc/Algunos_alcan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214422"/>
            <a:ext cx="8031886" cy="4643446"/>
          </a:xfrm>
          <a:prstGeom prst="rect">
            <a:avLst/>
          </a:prstGeom>
          <a:noFill/>
        </p:spPr>
      </p:pic>
      <p:pic>
        <p:nvPicPr>
          <p:cNvPr id="23558" name="Picture 6" descr="http://www.madrimasd.org/blogs/universo/wp-content/blogs.dir/42/files/159/o_El%20Eureka%20de%20los%20Cient%C3%ADfic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03882" y="0"/>
            <a:ext cx="1440118" cy="1230323"/>
          </a:xfrm>
          <a:prstGeom prst="rect">
            <a:avLst/>
          </a:prstGeom>
          <a:noFill/>
        </p:spPr>
      </p:pic>
      <p:pic>
        <p:nvPicPr>
          <p:cNvPr id="23559" name="Picture 7" descr="C:\Documents and Settings\MICROSOFT\Configuración local\Archivos temporales de Internet\Content.IE5\ICWF6NHQ\MM900318171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23377"/>
            <a:ext cx="1785918" cy="1834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6248" y="2143116"/>
            <a:ext cx="4857752" cy="4286280"/>
          </a:xfrm>
        </p:spPr>
        <p:txBody>
          <a:bodyPr>
            <a:normAutofit fontScale="55000" lnSpcReduction="20000"/>
          </a:bodyPr>
          <a:lstStyle/>
          <a:p>
            <a:r>
              <a:rPr lang="es-ES" sz="4400" b="1" dirty="0" smtClean="0">
                <a:solidFill>
                  <a:schemeClr val="tx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Bajo condiciones estándar, los alcanos desde el CH</a:t>
            </a:r>
            <a:r>
              <a:rPr lang="es-ES" sz="4400" b="1" baseline="-25000" dirty="0" smtClean="0">
                <a:solidFill>
                  <a:schemeClr val="tx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4</a:t>
            </a:r>
            <a:r>
              <a:rPr lang="es-ES" sz="4400" b="1" dirty="0" smtClean="0">
                <a:solidFill>
                  <a:schemeClr val="tx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hasta el C</a:t>
            </a:r>
            <a:r>
              <a:rPr lang="es-ES" sz="4400" b="1" baseline="-25000" dirty="0" smtClean="0">
                <a:solidFill>
                  <a:schemeClr val="tx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4</a:t>
            </a:r>
            <a:r>
              <a:rPr lang="es-ES" sz="4400" b="1" dirty="0" smtClean="0">
                <a:solidFill>
                  <a:schemeClr val="tx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H</a:t>
            </a:r>
            <a:r>
              <a:rPr lang="es-ES" sz="4400" b="1" baseline="-25000" dirty="0" smtClean="0">
                <a:solidFill>
                  <a:schemeClr val="tx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10</a:t>
            </a:r>
            <a:r>
              <a:rPr lang="es-ES" sz="4400" b="1" dirty="0" smtClean="0">
                <a:solidFill>
                  <a:schemeClr val="tx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son gases; desde el C</a:t>
            </a:r>
            <a:r>
              <a:rPr lang="es-ES" sz="4400" b="1" baseline="-25000" dirty="0" smtClean="0">
                <a:solidFill>
                  <a:schemeClr val="tx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5</a:t>
            </a:r>
            <a:r>
              <a:rPr lang="es-ES" sz="4400" b="1" dirty="0" smtClean="0">
                <a:solidFill>
                  <a:schemeClr val="tx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H</a:t>
            </a:r>
            <a:r>
              <a:rPr lang="es-ES" sz="4400" b="1" baseline="-25000" dirty="0" smtClean="0">
                <a:solidFill>
                  <a:schemeClr val="tx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12</a:t>
            </a:r>
            <a:r>
              <a:rPr lang="es-ES" sz="4400" b="1" dirty="0" smtClean="0">
                <a:solidFill>
                  <a:schemeClr val="tx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hasta C</a:t>
            </a:r>
            <a:r>
              <a:rPr lang="es-ES" sz="4400" b="1" baseline="-25000" dirty="0" smtClean="0">
                <a:solidFill>
                  <a:schemeClr val="tx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17</a:t>
            </a:r>
            <a:r>
              <a:rPr lang="es-ES" sz="4400" b="1" dirty="0" smtClean="0">
                <a:solidFill>
                  <a:schemeClr val="tx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H</a:t>
            </a:r>
            <a:r>
              <a:rPr lang="es-ES" sz="4400" b="1" baseline="-25000" dirty="0" smtClean="0">
                <a:solidFill>
                  <a:schemeClr val="tx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36</a:t>
            </a:r>
            <a:r>
              <a:rPr lang="es-ES" sz="4400" b="1" dirty="0" smtClean="0">
                <a:solidFill>
                  <a:schemeClr val="tx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son líquidos; y los posteriores a C</a:t>
            </a:r>
            <a:r>
              <a:rPr lang="es-ES" sz="4400" b="1" baseline="-25000" dirty="0" smtClean="0">
                <a:solidFill>
                  <a:schemeClr val="tx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18</a:t>
            </a:r>
            <a:r>
              <a:rPr lang="es-ES" sz="4400" b="1" dirty="0" smtClean="0">
                <a:solidFill>
                  <a:schemeClr val="tx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H</a:t>
            </a:r>
            <a:r>
              <a:rPr lang="es-ES" sz="4400" b="1" baseline="-25000" dirty="0" smtClean="0">
                <a:solidFill>
                  <a:schemeClr val="tx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38</a:t>
            </a:r>
            <a:r>
              <a:rPr lang="es-ES" sz="4400" b="1" dirty="0" smtClean="0">
                <a:solidFill>
                  <a:schemeClr val="tx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son sólidos</a:t>
            </a:r>
            <a:r>
              <a:rPr lang="es-ES" sz="4400" b="1" dirty="0" smtClean="0">
                <a:solidFill>
                  <a:schemeClr val="tx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  <a:p>
            <a:r>
              <a:rPr lang="es-ES" sz="4400" b="1" dirty="0" smtClean="0">
                <a:solidFill>
                  <a:schemeClr val="tx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Un alcano de cadena lineal tendrá un mayor punto de ebullición que un alcano de cadena ramificada, debido a la mayor área de la superficie en contacto, con lo que hay mayores fuerzas de van der Waals, entre moléculas adyacentes</a:t>
            </a:r>
          </a:p>
          <a:p>
            <a:endParaRPr lang="es-ES" dirty="0" smtClean="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endParaRPr lang="es-ES" dirty="0" smtClean="0">
              <a:solidFill>
                <a:schemeClr val="bg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0" y="214290"/>
            <a:ext cx="727955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s-ES" sz="4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Georgia" pitchFamily="18" charset="0"/>
              </a:rPr>
              <a:t>PROPIEDADES FISICAS</a:t>
            </a:r>
            <a:endParaRPr lang="es-ES" sz="4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blogodisea.com/wp-content/uploads/2009/02/angelica-rugra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28802"/>
            <a:ext cx="4426834" cy="4357694"/>
          </a:xfrm>
          <a:prstGeom prst="rect">
            <a:avLst/>
          </a:prstGeom>
          <a:noFill/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29026" y="1785902"/>
            <a:ext cx="5214974" cy="5072098"/>
          </a:xfrm>
        </p:spPr>
        <p:txBody>
          <a:bodyPr>
            <a:normAutofit fontScale="62500" lnSpcReduction="20000"/>
          </a:bodyPr>
          <a:lstStyle/>
          <a:p>
            <a:pPr algn="r"/>
            <a:r>
              <a:rPr lang="es-ES" dirty="0" smtClean="0">
                <a:solidFill>
                  <a:schemeClr val="accent5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Por otra parte, los </a:t>
            </a:r>
            <a:r>
              <a:rPr lang="es-ES" dirty="0" smtClean="0">
                <a:solidFill>
                  <a:schemeClr val="accent5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ciclo alcanos </a:t>
            </a:r>
            <a:r>
              <a:rPr lang="es-ES" dirty="0" smtClean="0">
                <a:solidFill>
                  <a:schemeClr val="accent5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tienden a tener mayores puntos de ebullición que sus contrapartes lineales, debido a las conformaciones fijas de las moléculas, que proporcionan planos para el contacto </a:t>
            </a:r>
            <a:r>
              <a:rPr lang="es-ES" dirty="0" smtClean="0">
                <a:solidFill>
                  <a:schemeClr val="accent5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intermolecular</a:t>
            </a:r>
          </a:p>
          <a:p>
            <a:pPr algn="r"/>
            <a:r>
              <a:rPr lang="es-ES" dirty="0" smtClean="0">
                <a:solidFill>
                  <a:schemeClr val="accent5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Los puntos de fusión de los alcanos de cadena ramificada pueden ser mayores o menores que la de los alcanos de cadena lineal, dependiendo nuevamente de la habilidad del alcano en cuestión para empacarse bien en la fase sólida: esto es particularmente verdadero para los isoalcanos (isómeros 2-metil), que suelen tener mayores puntos de fusión que sus análogos </a:t>
            </a:r>
            <a:r>
              <a:rPr lang="es-ES" dirty="0" smtClean="0">
                <a:solidFill>
                  <a:schemeClr val="accent5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lineales.</a:t>
            </a:r>
          </a:p>
          <a:p>
            <a:pPr algn="r"/>
            <a:r>
              <a:rPr lang="es-ES" dirty="0" smtClean="0">
                <a:solidFill>
                  <a:schemeClr val="accent5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Los alcanos son malos conductores de la electricidad y no se polarizan sustancialmente por un campo eléctrico.</a:t>
            </a:r>
          </a:p>
          <a:p>
            <a:endParaRPr lang="es-ES" dirty="0" smtClean="0">
              <a:solidFill>
                <a:schemeClr val="accent5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endParaRPr lang="es-ES" dirty="0">
              <a:solidFill>
                <a:schemeClr val="accent5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43973" y="571480"/>
            <a:ext cx="7095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ContrastingRightFacing"/>
              <a:lightRig rig="flat" dir="tl">
                <a:rot lat="0" lon="0" rev="6600000"/>
              </a:lightRig>
            </a:scene3d>
            <a:sp3d extrusionH="25400" contourW="8890">
              <a:bevelT w="38100" h="31750" prst="cross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PUNTOS DE EBULLICION</a:t>
            </a:r>
            <a:endParaRPr lang="es-E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357554" y="1571612"/>
            <a:ext cx="5786446" cy="3929090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La nomenclatura IUPAC (forma sistemática de denominar a los </a:t>
            </a:r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compuestos),se </a:t>
            </a:r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basa en identificar a las cadenas hidrocarbonadas. Las cadenas de hidrocarburos saturados lineales son nombradas sistemáticamente con un prefijo numérico griego que denota el número de átomos de carbono, y el sufijo "-ano".</a:t>
            </a:r>
          </a:p>
          <a:p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571472" y="428604"/>
            <a:ext cx="51415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2Left"/>
              <a:lightRig rig="threePt" dir="t"/>
            </a:scene3d>
          </a:bodyPr>
          <a:lstStyle/>
          <a:p>
            <a:pPr algn="ctr"/>
            <a:r>
              <a:rPr lang="es-E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NOMENCLATURA</a:t>
            </a:r>
            <a:endParaRPr lang="es-E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www.ilusionesvideoclub.com.ar/imagespelis/9826_pic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22" y="2857496"/>
            <a:ext cx="3571878" cy="4000504"/>
          </a:xfrm>
          <a:prstGeom prst="rect">
            <a:avLst/>
          </a:prstGeom>
          <a:noFill/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2285992"/>
            <a:ext cx="5643570" cy="3971940"/>
          </a:xfrm>
        </p:spPr>
        <p:txBody>
          <a:bodyPr>
            <a:normAutofit fontScale="85000" lnSpcReduction="20000"/>
          </a:bodyPr>
          <a:lstStyle/>
          <a:p>
            <a:r>
              <a:rPr lang="es-ES" sz="2800" dirty="0" smtClean="0"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Comic Sans MS" pitchFamily="66" charset="0"/>
              </a:rPr>
              <a:t>La fuente comercial más importante para los alcanos es el gas natural y el petróleo. El gas natural contiene principalmente metano y etano, pero también algo de propano y butano: el petróleo es una mezcla de alcanos líquidos y otros hidrocarburos.</a:t>
            </a:r>
          </a:p>
          <a:p>
            <a:r>
              <a:rPr lang="es-ES" sz="2800" dirty="0" smtClean="0"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Comic Sans MS" pitchFamily="66" charset="0"/>
              </a:rPr>
              <a:t>El metano también está presente en el denominado biogás, producido por los animales y materia en descomposición, que es una posible fuente renovable de energía.</a:t>
            </a:r>
          </a:p>
          <a:p>
            <a:endParaRPr lang="es-ES" sz="2800" dirty="0">
              <a:blipFill>
                <a:blip r:embed="rId3"/>
                <a:tile tx="0" ty="0" sx="100000" sy="100000" flip="none" algn="tl"/>
              </a:blipFill>
              <a:effectLst>
                <a:glow rad="101600">
                  <a:srgbClr val="FFFF00">
                    <a:alpha val="60000"/>
                  </a:srgbClr>
                </a:glow>
              </a:effectLst>
              <a:latin typeface="Comic Sans MS" pitchFamily="66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76678" y="571480"/>
            <a:ext cx="8965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es-ES" sz="5400" b="1" dirty="0" smtClean="0">
                <a:ln w="1905"/>
                <a:solidFill>
                  <a:srgbClr val="AA12AE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Donde se encuentra el alcano?</a:t>
            </a:r>
            <a:endParaRPr lang="es-ES" sz="5400" b="1" cap="none" spc="0" dirty="0">
              <a:ln w="1905"/>
              <a:solidFill>
                <a:srgbClr val="AA12AE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643174" y="2786058"/>
            <a:ext cx="6286544" cy="4071942"/>
          </a:xfrm>
        </p:spPr>
        <p:txBody>
          <a:bodyPr>
            <a:normAutofit fontScale="77500" lnSpcReduction="20000"/>
          </a:bodyPr>
          <a:lstStyle/>
          <a:p>
            <a:r>
              <a:rPr lang="es-ES" dirty="0" smtClean="0">
                <a:effectLst>
                  <a:glow rad="101600">
                    <a:srgbClr val="FF66CC">
                      <a:alpha val="60000"/>
                    </a:srgbClr>
                  </a:glow>
                </a:effectLst>
              </a:rPr>
              <a:t>Los alcanos se encuentran en productos animales, aunque son menos importantes que los hidrocarburos insaturados. Un ejemplo es el aceite de hígado de tiburón, que es aproximadamente 14% pristano (2,6,10,14-tetrametilpentadecano, C</a:t>
            </a:r>
            <a:r>
              <a:rPr lang="es-ES" baseline="-25000" dirty="0" smtClean="0">
                <a:effectLst>
                  <a:glow rad="101600">
                    <a:srgbClr val="FF66CC">
                      <a:alpha val="60000"/>
                    </a:srgbClr>
                  </a:glow>
                </a:effectLst>
              </a:rPr>
              <a:t>19</a:t>
            </a:r>
            <a:r>
              <a:rPr lang="es-ES" dirty="0" smtClean="0">
                <a:effectLst>
                  <a:glow rad="101600">
                    <a:srgbClr val="FF66CC">
                      <a:alpha val="60000"/>
                    </a:srgbClr>
                  </a:glow>
                </a:effectLst>
              </a:rPr>
              <a:t>H</a:t>
            </a:r>
            <a:r>
              <a:rPr lang="es-ES" baseline="-25000" dirty="0" smtClean="0">
                <a:effectLst>
                  <a:glow rad="101600">
                    <a:srgbClr val="FF66CC">
                      <a:alpha val="60000"/>
                    </a:srgbClr>
                  </a:glow>
                </a:effectLst>
              </a:rPr>
              <a:t>40</a:t>
            </a:r>
            <a:r>
              <a:rPr lang="es-ES" dirty="0" smtClean="0">
                <a:effectLst>
                  <a:glow rad="101600">
                    <a:srgbClr val="FF66CC">
                      <a:alpha val="60000"/>
                    </a:srgbClr>
                  </a:glow>
                </a:effectLst>
              </a:rPr>
              <a:t>). </a:t>
            </a:r>
          </a:p>
          <a:p>
            <a:r>
              <a:rPr lang="es-ES" dirty="0" smtClean="0">
                <a:effectLst>
                  <a:glow rad="101600">
                    <a:srgbClr val="FF66CC">
                      <a:alpha val="60000"/>
                    </a:srgbClr>
                  </a:glow>
                </a:effectLst>
              </a:rPr>
              <a:t>Su </a:t>
            </a:r>
            <a:r>
              <a:rPr lang="es-ES" dirty="0" smtClean="0">
                <a:effectLst>
                  <a:glow rad="101600">
                    <a:srgbClr val="FF66CC">
                      <a:alpha val="60000"/>
                    </a:srgbClr>
                  </a:glow>
                </a:effectLst>
              </a:rPr>
              <a:t>abundancia es más significativa en las feromonas, materiales que fungen como mensajeros químicos, en los cuales se fundamenta casi toda la comunicación entre insectos. </a:t>
            </a:r>
          </a:p>
        </p:txBody>
      </p:sp>
      <p:sp>
        <p:nvSpPr>
          <p:cNvPr id="7" name="6 Rectángulo"/>
          <p:cNvSpPr/>
          <p:nvPr/>
        </p:nvSpPr>
        <p:spPr>
          <a:xfrm rot="20617649">
            <a:off x="1041722" y="1411237"/>
            <a:ext cx="553549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Snap ITC" pitchFamily="82" charset="0"/>
              </a:rPr>
              <a:t>EN LOS ANIMALES</a:t>
            </a:r>
            <a:endParaRPr lang="es-ES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Snap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607</Words>
  <Application>Microsoft Office PowerPoint</Application>
  <PresentationFormat>Presentación en pantalla (4:3)</PresentationFormat>
  <Paragraphs>29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En hongos y plantas…..</vt:lpstr>
    </vt:vector>
  </TitlesOfParts>
  <Company>P.C.COM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MICROSOFT.</dc:creator>
  <cp:lastModifiedBy>MICROSOFT.</cp:lastModifiedBy>
  <cp:revision>36</cp:revision>
  <dcterms:created xsi:type="dcterms:W3CDTF">2010-05-14T13:29:53Z</dcterms:created>
  <dcterms:modified xsi:type="dcterms:W3CDTF">2010-05-14T16:13:10Z</dcterms:modified>
</cp:coreProperties>
</file>